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76" r:id="rId3"/>
    <p:sldId id="277" r:id="rId4"/>
    <p:sldId id="278" r:id="rId5"/>
    <p:sldId id="260" r:id="rId6"/>
    <p:sldId id="262" r:id="rId7"/>
    <p:sldId id="265" r:id="rId8"/>
    <p:sldId id="256" r:id="rId9"/>
    <p:sldId id="264" r:id="rId10"/>
    <p:sldId id="267" r:id="rId11"/>
    <p:sldId id="268" r:id="rId12"/>
    <p:sldId id="269" r:id="rId13"/>
    <p:sldId id="273" r:id="rId14"/>
    <p:sldId id="274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3A9AFF"/>
    <a:srgbClr val="FF3300"/>
    <a:srgbClr val="3399FF"/>
    <a:srgbClr val="0099FF"/>
    <a:srgbClr val="00DE84"/>
    <a:srgbClr val="FFBF75"/>
    <a:srgbClr val="FF9225"/>
    <a:srgbClr val="FF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 autoAdjust="0"/>
    <p:restoredTop sz="93287" autoAdjust="0"/>
  </p:normalViewPr>
  <p:slideViewPr>
    <p:cSldViewPr snapToGrid="0">
      <p:cViewPr varScale="1">
        <p:scale>
          <a:sx n="104" d="100"/>
          <a:sy n="104" d="100"/>
        </p:scale>
        <p:origin x="12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22T19:01:26.593"/>
    </inkml:context>
    <inkml:brush xml:id="br0">
      <inkml:brushProperty name="width" value="0.12347" units="cm"/>
      <inkml:brushProperty name="height" value="0.12347" units="cm"/>
      <inkml:brushProperty name="color" value="#A6A6A6"/>
    </inkml:brush>
  </inkml:definitions>
  <inkml:trace contextRef="#ctx0" brushRef="#br0">5360 2612 768,'0'0'384,"0"0"-128,0 0 512,0 0-768,0 0 0,0 0 128,0 0 128,0 0-128,0 0 0,0 0 128,0 0 128,0 0 0,0 0 0,0 0-128,0 0 0,0 0-128,0 0 0,0 13 0,0-13 0,0 0 0,0 14 128,0-1-128,0 1 0,0 0 0,0-1 0,0 15 0,16-14 0,-16-1-128,14 1 128,-14 0-128,15-1 128,0 1-128,0-14 128,-15 27-128,15-27 128,0 14-128,1-1 0,-1 1 128,0 0 0,0 0-128,-15-14 0,15 13 0,0-13 128,0 14 128,-15-14 0,16 0-128,-1 0 128,-1 0 0,-14 0 0,16 0-128,-1-14 128,14 14-256,2-13 128,-1-1-128,-15 0 128,0 0-128,0 1 0,1-1 0,-1 14 0,-1-14 128,2 1 0,-16-1-128,15 1 128,0-1-128,-15 0 128,14 1 0,2-15 0,-16 14-128,15-13 0,0 13 0,0-13 0,0 14 0,15-15 0,-15 15-128,1-15 128,14 14 0,-15 1 0,0-1-128,0 14 128,0-14 0,15 14 0,0-13 0,-15 13 0,15 0 0,-15 0 0,16 0 0,-16 0 0,0 0 0,0 13 128,0-13-128,0 14 0,0 0 0,0-1 0,0 1 0,0 0 128,1 13-128,-2-13 0,-14 0 0,15-1 0,-15 14 0,0-13 128,0 13-128,0 1 0,0-14 0,0-1 128,-15 1-128,15 0 0,-14-1 0,14 1 0,-16-1 0,16 1 0,0 0 0,-15-1 0,15 1 0,0 0 128,-15 0-128,0-14 0,0 13 0,15 1 0,-15-1 0,0 1 0,0 0 0,0-14 0,-15 27 0,14-27 0,1 27-128,0-13 128,0 0 0,0 0 0,15-1 0,-15 1 0,15 13-128,0-14 128,0 15 0,0-15 0,15 15 0,-15-14 128,0 0-128,15-1 0,0 1 128,-15-14 0,15 13-256,-15 1 0,15-14-768,-15 0 128,16 0-512,-1-14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7926-BFFB-4486-8108-DF2553C253F7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B827-5557-4703-80E4-45B219C70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[Blank?] There is need for</a:t>
            </a:r>
            <a:r>
              <a:rPr lang="en-US" baseline="0"/>
              <a:t> security, and iris recognition could ….. But there is a problem.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[Blank??] Bought</a:t>
            </a:r>
            <a:r>
              <a:rPr lang="en-US" baseline="0"/>
              <a:t> a Sinar camera … did experiments …. Saw problems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[Show</a:t>
            </a:r>
            <a:r>
              <a:rPr lang="en-US" baseline="0"/>
              <a:t> picture of close range iris recognition and portal based iris recognition</a:t>
            </a:r>
            <a:r>
              <a:rPr lang="en-US"/>
              <a:t>] … Despite</a:t>
            </a:r>
            <a:r>
              <a:rPr lang="en-US" baseline="0"/>
              <a:t> the fact that iris recognition has been used successfully in close range and restricted environments, it has failed to gain wide scale adoption in large, open, unrestricted, public environments.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State the goals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Gaussian lens equation implies</a:t>
            </a:r>
            <a:r>
              <a:rPr lang="en-US" baseline="0"/>
              <a:t> that only one plane in the object space can be in focus.  I need to be very clear about mentioning that the F/# are ratios, the value depends on the diameter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an example.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….</a:t>
            </a:r>
          </a:p>
          <a:p>
            <a:endParaRPr lang="en-US"/>
          </a:p>
          <a:p>
            <a:r>
              <a:rPr lang="en-US"/>
              <a:t>But</a:t>
            </a:r>
            <a:r>
              <a:rPr lang="en-US" baseline="0"/>
              <a:t> if we can get a large DOF by using a smaller aperture, then why don’t we use a small aperture for extending the DOF of iris recognition systems? </a:t>
            </a:r>
          </a:p>
          <a:p>
            <a:endParaRPr lang="en-US" baseline="0"/>
          </a:p>
          <a:p>
            <a:r>
              <a:rPr lang="en-US" baseline="0"/>
              <a:t>There are a number of reasons, and here is one: </a:t>
            </a:r>
          </a:p>
          <a:p>
            <a:r>
              <a:rPr lang="en-US" baseline="0"/>
              <a:t>[[The clocks appear]]</a:t>
            </a:r>
          </a:p>
          <a:p>
            <a:r>
              <a:rPr lang="en-US" baseline="0"/>
              <a:t>It took over two orders of magnitude more time to capture the image on the right. While that’s probably OK for inanimate beings, (alt: while that is just fine for those whose time has run out ..) it is …..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….therefore,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capture volume …</a:t>
            </a:r>
            <a:r>
              <a:rPr lang="en-US" baseline="0"/>
              <a:t> how our approach suits our goals …. We are interested in increasing the axial capture volume …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When we started looking into this problem, the first thing we did, as most researchers would do is look at the existing solutions.  </a:t>
            </a:r>
          </a:p>
          <a:p>
            <a:endParaRPr lang="en-US" baseline="0"/>
          </a:p>
          <a:p>
            <a:pPr marL="228600" indent="-228600">
              <a:buAutoNum type="arabicPeriod"/>
            </a:pPr>
            <a:r>
              <a:rPr lang="en-US" baseline="0"/>
              <a:t>Talk in brief about the existing solutions. </a:t>
            </a:r>
          </a:p>
          <a:p>
            <a:pPr marL="228600" indent="-228600">
              <a:buAutoNum type="arabicPeriod"/>
            </a:pPr>
            <a:r>
              <a:rPr lang="en-US" baseline="0"/>
              <a:t>Talk about their disadvantages</a:t>
            </a:r>
          </a:p>
          <a:p>
            <a:pPr marL="228600" indent="-228600">
              <a:buAutoNum type="arabicPeriod"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slide?]</a:t>
            </a:r>
          </a:p>
          <a:p>
            <a:r>
              <a:rPr lang="en-US"/>
              <a:t>After</a:t>
            </a:r>
            <a:r>
              <a:rPr lang="en-US" baseline="0"/>
              <a:t> thinking about various ways to approach the problem, for example, using light field cameras, … we decided to invest on … scheimpflug princ…. Or using a scheimpflug camera.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g"/><Relationship Id="rId18" Type="http://schemas.openxmlformats.org/officeDocument/2006/relationships/image" Target="../media/image29.jp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816" y="347083"/>
            <a:ext cx="9636369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Scheimpflug with Computational Imaging to Extend </a:t>
            </a:r>
          </a:p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of Iris Recognition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40181" y="1540151"/>
            <a:ext cx="3111639" cy="2647010"/>
            <a:chOff x="3812679" y="1721018"/>
            <a:chExt cx="3111639" cy="2647010"/>
          </a:xfrm>
        </p:grpSpPr>
        <p:sp>
          <p:nvSpPr>
            <p:cNvPr id="6" name="Rectangle 5"/>
            <p:cNvSpPr/>
            <p:nvPr/>
          </p:nvSpPr>
          <p:spPr>
            <a:xfrm>
              <a:off x="3894833" y="2336703"/>
              <a:ext cx="2600325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Committee:</a:t>
              </a:r>
            </a:p>
            <a:p>
              <a:pPr marL="171450"/>
              <a:r>
                <a:rPr lang="en-US">
                  <a:solidFill>
                    <a:srgbClr val="0070C0"/>
                  </a:solidFill>
                </a:rPr>
                <a:t>Dr</a:t>
              </a:r>
              <a:r>
                <a:rPr lang="en-US" dirty="0">
                  <a:solidFill>
                    <a:srgbClr val="0070C0"/>
                  </a:solidFill>
                </a:rPr>
                <a:t>. Marc P. Christensen</a:t>
              </a: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Delores M.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Etter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Dinesh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Rajan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Panos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Papamichalis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Yunkai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Zhou </a:t>
              </a:r>
            </a:p>
            <a:p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2679" y="1721018"/>
              <a:ext cx="31116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Indranil Sinharoy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009" y="3626725"/>
            <a:ext cx="10321648" cy="2692623"/>
            <a:chOff x="425009" y="3626725"/>
            <a:chExt cx="10321648" cy="26926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09" y="3626725"/>
              <a:ext cx="3855586" cy="2692623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7764879" y="4371033"/>
              <a:ext cx="2981778" cy="1773412"/>
              <a:chOff x="7594062" y="4371033"/>
              <a:chExt cx="2981778" cy="177341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0796" y="4371033"/>
                <a:ext cx="433656" cy="12508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924" y="448798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062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9907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580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007" y="484679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84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39926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sp>
          <p:nvSpPr>
            <p:cNvPr id="15" name="Freeform: Shape 14"/>
            <p:cNvSpPr/>
            <p:nvPr/>
          </p:nvSpPr>
          <p:spPr>
            <a:xfrm>
              <a:off x="2667000" y="1287780"/>
              <a:ext cx="7002780" cy="4149090"/>
            </a:xfrm>
            <a:custGeom>
              <a:avLst/>
              <a:gdLst>
                <a:gd name="connsiteX0" fmla="*/ 1799492 w 7002780"/>
                <a:gd name="connsiteY0" fmla="*/ 763757 h 4149090"/>
                <a:gd name="connsiteX1" fmla="*/ 205153 w 7002780"/>
                <a:gd name="connsiteY1" fmla="*/ 2358096 h 4149090"/>
                <a:gd name="connsiteX2" fmla="*/ 1799492 w 7002780"/>
                <a:gd name="connsiteY2" fmla="*/ 3952435 h 4149090"/>
                <a:gd name="connsiteX3" fmla="*/ 3393831 w 7002780"/>
                <a:gd name="connsiteY3" fmla="*/ 2358096 h 4149090"/>
                <a:gd name="connsiteX4" fmla="*/ 1799492 w 7002780"/>
                <a:gd name="connsiteY4" fmla="*/ 763757 h 4149090"/>
                <a:gd name="connsiteX5" fmla="*/ 5294141 w 7002780"/>
                <a:gd name="connsiteY5" fmla="*/ 142437 h 4149090"/>
                <a:gd name="connsiteX6" fmla="*/ 3739661 w 7002780"/>
                <a:gd name="connsiteY6" fmla="*/ 1696917 h 4149090"/>
                <a:gd name="connsiteX7" fmla="*/ 5294141 w 7002780"/>
                <a:gd name="connsiteY7" fmla="*/ 3251397 h 4149090"/>
                <a:gd name="connsiteX8" fmla="*/ 6848621 w 7002780"/>
                <a:gd name="connsiteY8" fmla="*/ 1696917 h 4149090"/>
                <a:gd name="connsiteX9" fmla="*/ 5294141 w 7002780"/>
                <a:gd name="connsiteY9" fmla="*/ 142437 h 4149090"/>
                <a:gd name="connsiteX10" fmla="*/ 0 w 7002780"/>
                <a:gd name="connsiteY10" fmla="*/ 0 h 4149090"/>
                <a:gd name="connsiteX11" fmla="*/ 7002780 w 7002780"/>
                <a:gd name="connsiteY11" fmla="*/ 0 h 4149090"/>
                <a:gd name="connsiteX12" fmla="*/ 7002780 w 7002780"/>
                <a:gd name="connsiteY12" fmla="*/ 4149090 h 4149090"/>
                <a:gd name="connsiteX13" fmla="*/ 0 w 7002780"/>
                <a:gd name="connsiteY13" fmla="*/ 4149090 h 414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2780" h="4149090">
                  <a:moveTo>
                    <a:pt x="1799492" y="763757"/>
                  </a:moveTo>
                  <a:cubicBezTo>
                    <a:pt x="918963" y="763757"/>
                    <a:pt x="205153" y="1477567"/>
                    <a:pt x="205153" y="2358096"/>
                  </a:cubicBezTo>
                  <a:cubicBezTo>
                    <a:pt x="205153" y="3238625"/>
                    <a:pt x="918963" y="3952435"/>
                    <a:pt x="1799492" y="3952435"/>
                  </a:cubicBezTo>
                  <a:cubicBezTo>
                    <a:pt x="2680021" y="3952435"/>
                    <a:pt x="3393831" y="3238625"/>
                    <a:pt x="3393831" y="2358096"/>
                  </a:cubicBezTo>
                  <a:cubicBezTo>
                    <a:pt x="3393831" y="1477567"/>
                    <a:pt x="2680021" y="763757"/>
                    <a:pt x="1799492" y="763757"/>
                  </a:cubicBezTo>
                  <a:close/>
                  <a:moveTo>
                    <a:pt x="5294141" y="142437"/>
                  </a:moveTo>
                  <a:cubicBezTo>
                    <a:pt x="4435625" y="142437"/>
                    <a:pt x="3739661" y="838401"/>
                    <a:pt x="3739661" y="1696917"/>
                  </a:cubicBezTo>
                  <a:cubicBezTo>
                    <a:pt x="3739661" y="2555433"/>
                    <a:pt x="4435625" y="3251397"/>
                    <a:pt x="5294141" y="3251397"/>
                  </a:cubicBezTo>
                  <a:cubicBezTo>
                    <a:pt x="6152657" y="3251397"/>
                    <a:pt x="6848621" y="2555433"/>
                    <a:pt x="6848621" y="1696917"/>
                  </a:cubicBezTo>
                  <a:cubicBezTo>
                    <a:pt x="6848621" y="838401"/>
                    <a:pt x="6152657" y="142437"/>
                    <a:pt x="5294141" y="142437"/>
                  </a:cubicBezTo>
                  <a:close/>
                  <a:moveTo>
                    <a:pt x="0" y="0"/>
                  </a:moveTo>
                  <a:lnTo>
                    <a:pt x="7002780" y="0"/>
                  </a:lnTo>
                  <a:lnTo>
                    <a:pt x="7002780" y="4149090"/>
                  </a:lnTo>
                  <a:lnTo>
                    <a:pt x="0" y="414909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72153" y="2051537"/>
              <a:ext cx="3188677" cy="3188677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06661" y="1430217"/>
              <a:ext cx="3108960" cy="310896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6858000" cy="4015740"/>
            </a:xfrm>
            <a:prstGeom prst="rect">
              <a:avLst/>
            </a:prstGeom>
          </p:spPr>
        </p:pic>
        <p:pic>
          <p:nvPicPr>
            <p:cNvPr id="3" name="sensor ani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6" y="1417320"/>
              <a:ext cx="3245047" cy="4014216"/>
            </a:xfrm>
            <a:prstGeom prst="rect">
              <a:avLst/>
            </a:prstGeom>
          </p:spPr>
        </p:pic>
        <p:pic>
          <p:nvPicPr>
            <p:cNvPr id="2" name="lens ani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3500061" cy="4014215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667000" y="1287780"/>
              <a:ext cx="7002780" cy="4149090"/>
              <a:chOff x="2667000" y="1287780"/>
              <a:chExt cx="7002780" cy="4149090"/>
            </a:xfrm>
          </p:grpSpPr>
          <p:sp>
            <p:nvSpPr>
              <p:cNvPr id="16" name="Freeform: Shape 15"/>
              <p:cNvSpPr/>
              <p:nvPr/>
            </p:nvSpPr>
            <p:spPr>
              <a:xfrm>
                <a:off x="2667000" y="1287780"/>
                <a:ext cx="7002780" cy="4149090"/>
              </a:xfrm>
              <a:custGeom>
                <a:avLst/>
                <a:gdLst>
                  <a:gd name="connsiteX0" fmla="*/ 1799492 w 7002780"/>
                  <a:gd name="connsiteY0" fmla="*/ 763757 h 4149090"/>
                  <a:gd name="connsiteX1" fmla="*/ 205153 w 7002780"/>
                  <a:gd name="connsiteY1" fmla="*/ 2358096 h 4149090"/>
                  <a:gd name="connsiteX2" fmla="*/ 1799492 w 7002780"/>
                  <a:gd name="connsiteY2" fmla="*/ 3952435 h 4149090"/>
                  <a:gd name="connsiteX3" fmla="*/ 3393831 w 7002780"/>
                  <a:gd name="connsiteY3" fmla="*/ 2358096 h 4149090"/>
                  <a:gd name="connsiteX4" fmla="*/ 1799492 w 7002780"/>
                  <a:gd name="connsiteY4" fmla="*/ 763757 h 4149090"/>
                  <a:gd name="connsiteX5" fmla="*/ 5294141 w 7002780"/>
                  <a:gd name="connsiteY5" fmla="*/ 142437 h 4149090"/>
                  <a:gd name="connsiteX6" fmla="*/ 3739661 w 7002780"/>
                  <a:gd name="connsiteY6" fmla="*/ 1696917 h 4149090"/>
                  <a:gd name="connsiteX7" fmla="*/ 5294141 w 7002780"/>
                  <a:gd name="connsiteY7" fmla="*/ 3251397 h 4149090"/>
                  <a:gd name="connsiteX8" fmla="*/ 6848621 w 7002780"/>
                  <a:gd name="connsiteY8" fmla="*/ 1696917 h 4149090"/>
                  <a:gd name="connsiteX9" fmla="*/ 5294141 w 7002780"/>
                  <a:gd name="connsiteY9" fmla="*/ 142437 h 4149090"/>
                  <a:gd name="connsiteX10" fmla="*/ 0 w 7002780"/>
                  <a:gd name="connsiteY10" fmla="*/ 0 h 4149090"/>
                  <a:gd name="connsiteX11" fmla="*/ 7002780 w 7002780"/>
                  <a:gd name="connsiteY11" fmla="*/ 0 h 4149090"/>
                  <a:gd name="connsiteX12" fmla="*/ 7002780 w 7002780"/>
                  <a:gd name="connsiteY12" fmla="*/ 4149090 h 4149090"/>
                  <a:gd name="connsiteX13" fmla="*/ 0 w 7002780"/>
                  <a:gd name="connsiteY13" fmla="*/ 4149090 h 414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02780" h="4149090">
                    <a:moveTo>
                      <a:pt x="1799492" y="763757"/>
                    </a:moveTo>
                    <a:cubicBezTo>
                      <a:pt x="918963" y="763757"/>
                      <a:pt x="205153" y="1477567"/>
                      <a:pt x="205153" y="2358096"/>
                    </a:cubicBezTo>
                    <a:cubicBezTo>
                      <a:pt x="205153" y="3238625"/>
                      <a:pt x="918963" y="3952435"/>
                      <a:pt x="1799492" y="3952435"/>
                    </a:cubicBezTo>
                    <a:cubicBezTo>
                      <a:pt x="2680021" y="3952435"/>
                      <a:pt x="3393831" y="3238625"/>
                      <a:pt x="3393831" y="2358096"/>
                    </a:cubicBezTo>
                    <a:cubicBezTo>
                      <a:pt x="3393831" y="1477567"/>
                      <a:pt x="2680021" y="763757"/>
                      <a:pt x="1799492" y="763757"/>
                    </a:cubicBezTo>
                    <a:close/>
                    <a:moveTo>
                      <a:pt x="5294141" y="142437"/>
                    </a:moveTo>
                    <a:cubicBezTo>
                      <a:pt x="4435625" y="142437"/>
                      <a:pt x="3739661" y="838401"/>
                      <a:pt x="3739661" y="1696917"/>
                    </a:cubicBezTo>
                    <a:cubicBezTo>
                      <a:pt x="3739661" y="2555433"/>
                      <a:pt x="4435625" y="3251397"/>
                      <a:pt x="5294141" y="3251397"/>
                    </a:cubicBezTo>
                    <a:cubicBezTo>
                      <a:pt x="6152657" y="3251397"/>
                      <a:pt x="6848621" y="2555433"/>
                      <a:pt x="6848621" y="1696917"/>
                    </a:cubicBezTo>
                    <a:cubicBezTo>
                      <a:pt x="6848621" y="838401"/>
                      <a:pt x="6152657" y="142437"/>
                      <a:pt x="5294141" y="142437"/>
                    </a:cubicBezTo>
                    <a:close/>
                    <a:moveTo>
                      <a:pt x="0" y="0"/>
                    </a:moveTo>
                    <a:lnTo>
                      <a:pt x="7002780" y="0"/>
                    </a:lnTo>
                    <a:lnTo>
                      <a:pt x="7002780" y="4149090"/>
                    </a:lnTo>
                    <a:lnTo>
                      <a:pt x="0" y="4149090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72153" y="2051537"/>
                <a:ext cx="3188677" cy="3188677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406661" y="1430217"/>
                <a:ext cx="3108960" cy="3108960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2597772" y="5424964"/>
            <a:ext cx="1250626" cy="1267754"/>
          </a:xfrm>
          <a:prstGeom prst="arc">
            <a:avLst>
              <a:gd name="adj1" fmla="val 12171531"/>
              <a:gd name="adj2" fmla="val 1629424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 hidden="1"/>
          <p:cNvCxnSpPr/>
          <p:nvPr/>
        </p:nvCxnSpPr>
        <p:spPr>
          <a:xfrm>
            <a:off x="1097864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hidden="1"/>
          <p:cNvCxnSpPr/>
          <p:nvPr/>
        </p:nvCxnSpPr>
        <p:spPr>
          <a:xfrm>
            <a:off x="1122248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644" y="1337114"/>
            <a:ext cx="10338801" cy="462745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5" name="Straight Connector 4"/>
          <p:cNvCxnSpPr/>
          <p:nvPr/>
        </p:nvCxnSpPr>
        <p:spPr>
          <a:xfrm>
            <a:off x="869687" y="2843146"/>
            <a:ext cx="10234166" cy="0"/>
          </a:xfrm>
          <a:prstGeom prst="line">
            <a:avLst/>
          </a:prstGeom>
          <a:ln w="12700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e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9" y="2336453"/>
            <a:ext cx="1376570" cy="995112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780921" y="1338533"/>
            <a:ext cx="1198717" cy="462745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" name="Straight Connector 8"/>
          <p:cNvCxnSpPr/>
          <p:nvPr/>
        </p:nvCxnSpPr>
        <p:spPr>
          <a:xfrm>
            <a:off x="2391897" y="1349127"/>
            <a:ext cx="0" cy="4627454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7880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972547" y="2220837"/>
            <a:ext cx="0" cy="1231047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78111" y="1616841"/>
            <a:ext cx="0" cy="40264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8283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83290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98000" y="2531004"/>
            <a:ext cx="132033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axis</a:t>
            </a:r>
            <a:endParaRPr lang="en-US" dirty="0">
              <a:solidFill>
                <a:srgbClr val="6B676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0300" y="4903166"/>
            <a:ext cx="3359540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0300" y="5267266"/>
            <a:ext cx="264286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430908" y="5079097"/>
            <a:ext cx="8720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864740" y="3998109"/>
            <a:ext cx="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9632633" y="2943836"/>
            <a:ext cx="1343306" cy="1343307"/>
          </a:xfrm>
          <a:prstGeom prst="arc">
            <a:avLst>
              <a:gd name="adj1" fmla="val 21307292"/>
              <a:gd name="adj2" fmla="val 36416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blipFill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2986128" y="1361794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1686" y="1355655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776101" y="5754913"/>
            <a:ext cx="1206868" cy="170346"/>
            <a:chOff x="1658502" y="5876556"/>
            <a:chExt cx="1240102" cy="17503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1658502" y="5964074"/>
              <a:ext cx="1234440" cy="0"/>
            </a:xfrm>
            <a:prstGeom prst="straightConnector1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2898604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660180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hidden="1"/>
          <p:cNvCxnSpPr/>
          <p:nvPr/>
        </p:nvCxnSpPr>
        <p:spPr>
          <a:xfrm flipH="1">
            <a:off x="10047295" y="2797795"/>
            <a:ext cx="952926" cy="273741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/>
          <p:cNvCxnSpPr/>
          <p:nvPr/>
        </p:nvCxnSpPr>
        <p:spPr>
          <a:xfrm flipH="1">
            <a:off x="10184924" y="2797795"/>
            <a:ext cx="1062354" cy="31008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724" y="1335024"/>
            <a:ext cx="10337787" cy="4626795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4" name="Straight Connector 3"/>
          <p:cNvCxnSpPr/>
          <p:nvPr/>
        </p:nvCxnSpPr>
        <p:spPr>
          <a:xfrm>
            <a:off x="873716" y="2845382"/>
            <a:ext cx="10233162" cy="0"/>
          </a:xfrm>
          <a:prstGeom prst="line">
            <a:avLst/>
          </a:prstGeom>
          <a:ln w="9525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4945" y="4531882"/>
            <a:ext cx="2798506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 flipH="1">
            <a:off x="10016454" y="2758675"/>
            <a:ext cx="971517" cy="2850352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140000">
            <a:off x="10956037" y="2280407"/>
            <a:ext cx="0" cy="1230924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74090" y="1517237"/>
            <a:ext cx="1530468" cy="4262765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65763" y="1451746"/>
            <a:ext cx="1529170" cy="4171770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69379" y="1867436"/>
            <a:ext cx="1374187" cy="37931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496971" y="1517237"/>
            <a:ext cx="1472714" cy="429983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e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355274" y="2457267"/>
            <a:ext cx="1364353" cy="986084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cxnSp>
        <p:nvCxnSpPr>
          <p:cNvPr id="16" name="Straight Connector 15"/>
          <p:cNvCxnSpPr>
            <a:cxnSpLocks noChangeAspect="1"/>
          </p:cNvCxnSpPr>
          <p:nvPr/>
        </p:nvCxnSpPr>
        <p:spPr>
          <a:xfrm rot="20580000" flipV="1">
            <a:off x="7053781" y="3024527"/>
            <a:ext cx="3135814" cy="164333"/>
          </a:xfrm>
          <a:prstGeom prst="line">
            <a:avLst/>
          </a:prstGeom>
          <a:ln w="12700" cap="rnd">
            <a:solidFill>
              <a:srgbClr val="FF66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21000000">
            <a:off x="9298699" y="2815507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Freeform: Shape 17"/>
          <p:cNvSpPr/>
          <p:nvPr/>
        </p:nvSpPr>
        <p:spPr>
          <a:xfrm>
            <a:off x="869644" y="1338073"/>
            <a:ext cx="7915575" cy="3466536"/>
          </a:xfrm>
          <a:custGeom>
            <a:avLst/>
            <a:gdLst>
              <a:gd name="connsiteX0" fmla="*/ 4067175 w 4067175"/>
              <a:gd name="connsiteY0" fmla="*/ 1781175 h 1781175"/>
              <a:gd name="connsiteX1" fmla="*/ 0 w 4067175"/>
              <a:gd name="connsiteY1" fmla="*/ 609600 h 1781175"/>
              <a:gd name="connsiteX2" fmla="*/ 3175 w 4067175"/>
              <a:gd name="connsiteY2" fmla="*/ 0 h 1781175"/>
              <a:gd name="connsiteX3" fmla="*/ 473075 w 4067175"/>
              <a:gd name="connsiteY3" fmla="*/ 3175 h 1781175"/>
              <a:gd name="connsiteX4" fmla="*/ 4067175 w 4067175"/>
              <a:gd name="connsiteY4" fmla="*/ 1781175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7175" h="1781175">
                <a:moveTo>
                  <a:pt x="4067175" y="1781175"/>
                </a:moveTo>
                <a:lnTo>
                  <a:pt x="0" y="609600"/>
                </a:lnTo>
                <a:cubicBezTo>
                  <a:pt x="1058" y="406400"/>
                  <a:pt x="2117" y="203200"/>
                  <a:pt x="3175" y="0"/>
                </a:cubicBezTo>
                <a:lnTo>
                  <a:pt x="473075" y="3175"/>
                </a:lnTo>
                <a:lnTo>
                  <a:pt x="4067175" y="1781175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Arc 18"/>
          <p:cNvSpPr/>
          <p:nvPr/>
        </p:nvSpPr>
        <p:spPr>
          <a:xfrm rot="1556217">
            <a:off x="5777779" y="3402178"/>
            <a:ext cx="1343175" cy="1343174"/>
          </a:xfrm>
          <a:prstGeom prst="arc">
            <a:avLst>
              <a:gd name="adj1" fmla="val 20579855"/>
              <a:gd name="adj2" fmla="val 279070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1000000">
            <a:off x="10944141" y="2815505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TextBox 20"/>
          <p:cNvSpPr txBox="1"/>
          <p:nvPr/>
        </p:nvSpPr>
        <p:spPr>
          <a:xfrm rot="20367733">
            <a:off x="6889979" y="3193287"/>
            <a:ext cx="1376533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Optical axis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14951" y="2274994"/>
            <a:ext cx="251468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010825" y="2219666"/>
            <a:ext cx="1343175" cy="1343174"/>
          </a:xfrm>
          <a:prstGeom prst="arc">
            <a:avLst>
              <a:gd name="adj1" fmla="val 8519488"/>
              <a:gd name="adj2" fmla="val 123301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61872" y="1871839"/>
            <a:ext cx="85889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9976017" y="2072597"/>
            <a:ext cx="1343175" cy="1343174"/>
          </a:xfrm>
          <a:prstGeom prst="arc">
            <a:avLst>
              <a:gd name="adj1" fmla="val 16459473"/>
              <a:gd name="adj2" fmla="val 188029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 rot="20460000">
            <a:off x="7701966" y="1873806"/>
            <a:ext cx="1896585" cy="372406"/>
            <a:chOff x="3901532" y="2242829"/>
            <a:chExt cx="974504" cy="191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blipFill>
                  <a:blip r:embed="rId6"/>
                  <a:stretch>
                    <a:fillRect t="-21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Connector 28"/>
          <p:cNvCxnSpPr/>
          <p:nvPr/>
        </p:nvCxnSpPr>
        <p:spPr>
          <a:xfrm>
            <a:off x="921643" y="1723702"/>
            <a:ext cx="9535055" cy="3729724"/>
          </a:xfrm>
          <a:prstGeom prst="line">
            <a:avLst/>
          </a:prstGeom>
          <a:ln w="15875" cap="rnd">
            <a:solidFill>
              <a:srgbClr val="00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942" y="2531367"/>
            <a:ext cx="9554558" cy="2761105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97910" y="1355575"/>
            <a:ext cx="8666790" cy="4259148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000868" y="2685425"/>
            <a:ext cx="2324622" cy="2239118"/>
            <a:chOff x="5000868" y="2685425"/>
            <a:chExt cx="2324622" cy="2239118"/>
          </a:xfrm>
        </p:grpSpPr>
        <p:sp>
          <p:nvSpPr>
            <p:cNvPr id="22" name="Arc 21"/>
            <p:cNvSpPr/>
            <p:nvPr/>
          </p:nvSpPr>
          <p:spPr>
            <a:xfrm>
              <a:off x="5086370" y="2685425"/>
              <a:ext cx="2239120" cy="2239118"/>
            </a:xfrm>
            <a:prstGeom prst="arc">
              <a:avLst>
                <a:gd name="adj1" fmla="val 10993417"/>
                <a:gd name="adj2" fmla="val 13149602"/>
              </a:avLst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cxnSpLocks/>
            </p:cNvCxnSpPr>
            <p:nvPr/>
          </p:nvCxnSpPr>
          <p:spPr>
            <a:xfrm rot="6300000">
              <a:off x="5088387" y="3655737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 rot="6960000">
              <a:off x="5342506" y="3009540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>
            <a:cxnSpLocks noChangeAspect="1"/>
          </p:cNvCxnSpPr>
          <p:nvPr/>
        </p:nvCxnSpPr>
        <p:spPr>
          <a:xfrm rot="20580000" flipV="1">
            <a:off x="10017935" y="5487309"/>
            <a:ext cx="420624" cy="22041"/>
          </a:xfrm>
          <a:prstGeom prst="line">
            <a:avLst/>
          </a:prstGeom>
          <a:ln w="9525" cap="rnd">
            <a:solidFill>
              <a:srgbClr val="FF6600">
                <a:alpha val="8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2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49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0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2981" y="1699490"/>
            <a:ext cx="9966039" cy="3205018"/>
            <a:chOff x="1126835" y="1699490"/>
            <a:chExt cx="9966039" cy="32050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35" y="1761997"/>
              <a:ext cx="2604655" cy="3080005"/>
            </a:xfrm>
            <a:prstGeom prst="rect">
              <a:avLst/>
            </a:prstGeom>
          </p:spPr>
        </p:pic>
        <p:pic>
          <p:nvPicPr>
            <p:cNvPr id="1026" name="Picture 2" descr="StanleyHoyosIrisRecognition.jpg_10485779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1" t="3333" r="26061" b="3198"/>
            <a:stretch/>
          </p:blipFill>
          <p:spPr bwMode="auto">
            <a:xfrm>
              <a:off x="8174182" y="1699490"/>
              <a:ext cx="2918692" cy="3205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53" y="1761235"/>
              <a:ext cx="3159967" cy="308152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35583" y="4878946"/>
            <a:ext cx="2682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[CANPASS Air Iris Recognition System, biometricwatch.com, 2007]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4147" y="4878946"/>
            <a:ext cx="31501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[AOptix Technologies, Inc, asis.confex.com/asis/ansem2010/webprogram/Session24387.html]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32618" y="4878946"/>
            <a:ext cx="2946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[Hoyos Corp. &amp; Stanley CSS demo., Photo by Geoff Kohl, Security InfoWatch, 2011]</a:t>
            </a:r>
          </a:p>
        </p:txBody>
      </p:sp>
    </p:spTree>
    <p:extLst>
      <p:ext uri="{BB962C8B-B14F-4D97-AF65-F5344CB8AC3E}">
        <p14:creationId xmlns:p14="http://schemas.microsoft.com/office/powerpoint/2010/main" val="278170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73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(DOF) is the limited range of distances in the scene that appear sharp in the image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8" name="with DOF boundaries"/>
          <p:cNvGrpSpPr/>
          <p:nvPr/>
        </p:nvGrpSpPr>
        <p:grpSpPr>
          <a:xfrm>
            <a:off x="549990" y="1612671"/>
            <a:ext cx="10372035" cy="1930474"/>
            <a:chOff x="750950" y="1974399"/>
            <a:chExt cx="10372035" cy="1930474"/>
          </a:xfrm>
        </p:grpSpPr>
        <p:sp>
          <p:nvSpPr>
            <p:cNvPr id="10" name="Rectangle 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446541" y="2939635"/>
              <a:ext cx="553212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884507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379223" y="2939626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78541" y="2934131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50950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without DOF boundaries"/>
          <p:cNvGrpSpPr/>
          <p:nvPr/>
        </p:nvGrpSpPr>
        <p:grpSpPr>
          <a:xfrm>
            <a:off x="1608261" y="1612671"/>
            <a:ext cx="9313764" cy="1930474"/>
            <a:chOff x="1809221" y="1974399"/>
            <a:chExt cx="9313764" cy="1930474"/>
          </a:xfrm>
        </p:grpSpPr>
        <p:sp>
          <p:nvSpPr>
            <p:cNvPr id="30" name="Rectangle 2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2367962" y="2939635"/>
              <a:ext cx="6610699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A9A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3A9A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>
                  <a:solidFill>
                    <a:srgbClr val="3A9AFF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US" sz="2400">
                  <a:solidFill>
                    <a:srgbClr val="00B050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4445568" y="3481991"/>
            <a:ext cx="3547733" cy="724494"/>
            <a:chOff x="4549503" y="4309242"/>
            <a:chExt cx="3547733" cy="724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3A9A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3A9A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4549503" y="4469999"/>
              <a:ext cx="2070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formula: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666623" y="1284900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Aperture stop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0100" y="192893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sp>
        <p:nvSpPr>
          <p:cNvPr id="72" name="Arc 71"/>
          <p:cNvSpPr/>
          <p:nvPr/>
        </p:nvSpPr>
        <p:spPr>
          <a:xfrm>
            <a:off x="9314641" y="1476984"/>
            <a:ext cx="1083690" cy="1083690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9529228" y="83791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sp>
        <p:nvSpPr>
          <p:cNvPr id="74" name="Arc 73"/>
          <p:cNvSpPr/>
          <p:nvPr/>
        </p:nvSpPr>
        <p:spPr>
          <a:xfrm>
            <a:off x="8868284" y="1019404"/>
            <a:ext cx="1645920" cy="1645920"/>
          </a:xfrm>
          <a:prstGeom prst="arc">
            <a:avLst>
              <a:gd name="adj1" fmla="val 10798597"/>
              <a:gd name="adj2" fmla="val 15751382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>
            <a:off x="9755429" y="1845596"/>
            <a:ext cx="366597" cy="366597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45264" y="1644601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071978" y="3005015"/>
            <a:ext cx="2167300" cy="369332"/>
            <a:chOff x="1272938" y="3949570"/>
            <a:chExt cx="2167300" cy="369332"/>
          </a:xfrm>
        </p:grpSpPr>
        <p:grpSp>
          <p:nvGrpSpPr>
            <p:cNvPr id="86" name="Group 85"/>
            <p:cNvGrpSpPr/>
            <p:nvPr/>
          </p:nvGrpSpPr>
          <p:grpSpPr>
            <a:xfrm>
              <a:off x="1272938" y="4042858"/>
              <a:ext cx="2167300" cy="175037"/>
              <a:chOff x="2105577" y="5096467"/>
              <a:chExt cx="2167300" cy="175037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105577" y="5183985"/>
                <a:ext cx="2167128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headEnd type="arrow" w="med" len="lg"/>
                <a:tailEnd type="arrow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>
                <a:off x="427287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210752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2042528" y="3949570"/>
              <a:ext cx="646331" cy="369332"/>
            </a:xfrm>
            <a:prstGeom prst="rect">
              <a:avLst/>
            </a:prstGeom>
            <a:solidFill>
              <a:srgbClr val="FFBF75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DOF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218" y="4958838"/>
            <a:ext cx="12055092" cy="1829967"/>
            <a:chOff x="8978" y="4707633"/>
            <a:chExt cx="12055092" cy="182996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0552741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820948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50103" y="4876800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10931" y="4876800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</a:t>
              </a:r>
            </a:p>
          </p:txBody>
        </p:sp>
        <p:sp>
          <p:nvSpPr>
            <p:cNvPr id="79" name="Arrow: Down 78"/>
            <p:cNvSpPr/>
            <p:nvPr/>
          </p:nvSpPr>
          <p:spPr>
            <a:xfrm rot="16200000">
              <a:off x="11534855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sp>
          <p:nvSpPr>
            <p:cNvPr id="80" name="Arrow: Down 79"/>
            <p:cNvSpPr/>
            <p:nvPr/>
          </p:nvSpPr>
          <p:spPr>
            <a:xfrm rot="5400000" flipH="1">
              <a:off x="3638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797515" y="4707634"/>
              <a:ext cx="1371600" cy="1829966"/>
              <a:chOff x="1797515" y="4707634"/>
              <a:chExt cx="1371600" cy="182996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121758" y="6137490"/>
                <a:ext cx="718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F/5.6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797515" y="4707634"/>
                <a:ext cx="1371600" cy="1402931"/>
                <a:chOff x="1797515" y="4707634"/>
                <a:chExt cx="1371600" cy="1402931"/>
              </a:xfrm>
            </p:grpSpPr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96" t="49560" r="445" b="1464"/>
                <a:stretch/>
              </p:blipFill>
              <p:spPr>
                <a:xfrm>
                  <a:off x="179751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4" name="Oval 93"/>
                <p:cNvSpPr/>
                <p:nvPr/>
              </p:nvSpPr>
              <p:spPr>
                <a:xfrm>
                  <a:off x="2071606" y="500375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573555" y="4707634"/>
              <a:ext cx="1371600" cy="1829966"/>
              <a:chOff x="3573555" y="4707634"/>
              <a:chExt cx="1371600" cy="182996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002480" y="6137490"/>
                <a:ext cx="5243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F/8</a:t>
                </a: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573555" y="4707634"/>
                <a:ext cx="1371600" cy="1402931"/>
                <a:chOff x="3573555" y="4707634"/>
                <a:chExt cx="1371600" cy="1402931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22" t="50000" r="33419" b="1024"/>
                <a:stretch/>
              </p:blipFill>
              <p:spPr>
                <a:xfrm>
                  <a:off x="357355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3827694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5349595" y="4707634"/>
              <a:ext cx="1371600" cy="1829966"/>
              <a:chOff x="5349595" y="4707634"/>
              <a:chExt cx="1371600" cy="182996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712387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F/11</a:t>
                </a: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349595" y="4707634"/>
                <a:ext cx="1371600" cy="1402931"/>
                <a:chOff x="5349595" y="4707634"/>
                <a:chExt cx="1371600" cy="14029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94" t="1024" r="-653" b="50000"/>
                <a:stretch/>
              </p:blipFill>
              <p:spPr>
                <a:xfrm>
                  <a:off x="534959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6" name="Oval 95"/>
                <p:cNvSpPr/>
                <p:nvPr/>
              </p:nvSpPr>
              <p:spPr>
                <a:xfrm>
                  <a:off x="5595263" y="4974376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7125635" y="4757874"/>
              <a:ext cx="1371600" cy="1779726"/>
              <a:chOff x="7125635" y="4757874"/>
              <a:chExt cx="1371600" cy="177972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487578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F/16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7125635" y="4757874"/>
                <a:ext cx="1371600" cy="1402931"/>
                <a:chOff x="7125635" y="4757874"/>
                <a:chExt cx="1371600" cy="1402931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98" t="2724" r="32242" b="48300"/>
                <a:stretch/>
              </p:blipFill>
              <p:spPr>
                <a:xfrm>
                  <a:off x="7125635" y="475787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7" name="Oval 96"/>
                <p:cNvSpPr/>
                <p:nvPr/>
              </p:nvSpPr>
              <p:spPr>
                <a:xfrm>
                  <a:off x="7362256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8901676" y="4707633"/>
              <a:ext cx="1371600" cy="1829967"/>
              <a:chOff x="8901676" y="4707633"/>
              <a:chExt cx="1371600" cy="182996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315471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F/22</a:t>
                </a: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8901676" y="4707633"/>
                <a:ext cx="1371600" cy="1402931"/>
                <a:chOff x="8901676" y="4707633"/>
                <a:chExt cx="1371600" cy="1402931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8" t="1017" r="66393" b="50007"/>
                <a:stretch/>
              </p:blipFill>
              <p:spPr>
                <a:xfrm>
                  <a:off x="8901676" y="4707633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8" name="Oval 97"/>
                <p:cNvSpPr/>
                <p:nvPr/>
              </p:nvSpPr>
              <p:spPr>
                <a:xfrm>
                  <a:off x="9167043" y="497913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0" name="TextBox 109"/>
          <p:cNvSpPr txBox="1"/>
          <p:nvPr/>
        </p:nvSpPr>
        <p:spPr>
          <a:xfrm>
            <a:off x="1506123" y="3759293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sharp focus (PoSF)</a:t>
            </a:r>
          </a:p>
        </p:txBody>
      </p:sp>
    </p:spTree>
    <p:extLst>
      <p:ext uri="{BB962C8B-B14F-4D97-AF65-F5344CB8AC3E}">
        <p14:creationId xmlns:p14="http://schemas.microsoft.com/office/powerpoint/2010/main" val="3867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cameras the DOF is usually controlled by the aperture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5869" y="1276140"/>
            <a:ext cx="5033303" cy="4949420"/>
            <a:chOff x="605869" y="1276140"/>
            <a:chExt cx="5033303" cy="494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69" y="1276140"/>
              <a:ext cx="5033303" cy="43641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31472" y="5856228"/>
              <a:ext cx="297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DOF,  aperture: F/2.8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5651" y="1278588"/>
            <a:ext cx="5030480" cy="4946972"/>
            <a:chOff x="6555651" y="1278588"/>
            <a:chExt cx="5030480" cy="4946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651" y="1278588"/>
              <a:ext cx="5030480" cy="43616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6815" y="5856228"/>
              <a:ext cx="2694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DOF,  aperture: F/32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6486" y="1300997"/>
            <a:ext cx="7252305" cy="1584198"/>
            <a:chOff x="4326486" y="1300997"/>
            <a:chExt cx="7252305" cy="1584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3382" y="1300997"/>
              <a:ext cx="1295409" cy="15804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6486" y="1300997"/>
              <a:ext cx="1298448" cy="158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It is impossible to get high resolution, large DOF &amp; high SNR simultaneously 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imaging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6344" y="1405849"/>
            <a:ext cx="3332902" cy="2533473"/>
            <a:chOff x="266344" y="1405849"/>
            <a:chExt cx="3332902" cy="253347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320" y="2697480"/>
              <a:ext cx="1005840" cy="12250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44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2526470" y="1444605"/>
              <a:ext cx="1072776" cy="1097280"/>
              <a:chOff x="2526470" y="1444605"/>
              <a:chExt cx="1072776" cy="109728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1" t="51024"/>
              <a:stretch/>
            </p:blipFill>
            <p:spPr>
              <a:xfrm>
                <a:off x="2526470" y="1444605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0" name="Oval 49"/>
              <p:cNvSpPr/>
              <p:nvPr/>
            </p:nvSpPr>
            <p:spPr>
              <a:xfrm>
                <a:off x="2736087" y="1643847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442871" y="1405849"/>
            <a:ext cx="3336547" cy="2533474"/>
            <a:chOff x="4442871" y="1405849"/>
            <a:chExt cx="3336547" cy="253347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9128" y="2697480"/>
              <a:ext cx="1005840" cy="12271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71" y="1405849"/>
              <a:ext cx="2157984" cy="2533474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/>
            <p:cNvGrpSpPr/>
            <p:nvPr/>
          </p:nvGrpSpPr>
          <p:grpSpPr>
            <a:xfrm>
              <a:off x="6706642" y="1425153"/>
              <a:ext cx="1072776" cy="1097280"/>
              <a:chOff x="6706642" y="1425153"/>
              <a:chExt cx="1072776" cy="1097280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6706642" y="1425153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1" name="Oval 50"/>
              <p:cNvSpPr/>
              <p:nvPr/>
            </p:nvSpPr>
            <p:spPr>
              <a:xfrm>
                <a:off x="6911634" y="1638038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623043" y="1331361"/>
            <a:ext cx="3328014" cy="2607961"/>
            <a:chOff x="8623043" y="1331361"/>
            <a:chExt cx="3328014" cy="260796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8792" y="2697480"/>
              <a:ext cx="1005840" cy="12250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043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/>
            <p:cNvGrpSpPr/>
            <p:nvPr/>
          </p:nvGrpSpPr>
          <p:grpSpPr>
            <a:xfrm>
              <a:off x="10878281" y="1331361"/>
              <a:ext cx="1072776" cy="1097280"/>
              <a:chOff x="10878281" y="1331361"/>
              <a:chExt cx="1072776" cy="109728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10878281" y="1331361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11083273" y="1543843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266344" y="1880001"/>
            <a:ext cx="2241828" cy="4755307"/>
            <a:chOff x="269457" y="1880001"/>
            <a:chExt cx="2241828" cy="4755307"/>
          </a:xfrm>
        </p:grpSpPr>
        <p:sp>
          <p:nvSpPr>
            <p:cNvPr id="23" name="Rectangle 22"/>
            <p:cNvSpPr/>
            <p:nvPr/>
          </p:nvSpPr>
          <p:spPr>
            <a:xfrm>
              <a:off x="1237918" y="2367706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3" idx="2"/>
              <a:endCxn id="7" idx="0"/>
            </p:cNvCxnSpPr>
            <p:nvPr/>
          </p:nvCxnSpPr>
          <p:spPr>
            <a:xfrm>
              <a:off x="1318305" y="2528480"/>
              <a:ext cx="0" cy="1995288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988436" y="3011790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2068823" y="3172564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 hidden="1"/>
            <p:cNvSpPr/>
            <p:nvPr/>
          </p:nvSpPr>
          <p:spPr>
            <a:xfrm>
              <a:off x="708216" y="1880001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 hidden="1"/>
            <p:cNvCxnSpPr>
              <a:stCxn id="28" idx="2"/>
            </p:cNvCxnSpPr>
            <p:nvPr/>
          </p:nvCxnSpPr>
          <p:spPr>
            <a:xfrm>
              <a:off x="788603" y="2040775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hidden="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57" y="4179386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45" y="4523768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05" y="5743768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</p:grpSp>
      <p:grpSp>
        <p:nvGrpSpPr>
          <p:cNvPr id="44" name="Group 43"/>
          <p:cNvGrpSpPr/>
          <p:nvPr/>
        </p:nvGrpSpPr>
        <p:grpSpPr>
          <a:xfrm>
            <a:off x="4442871" y="1881678"/>
            <a:ext cx="2256335" cy="4752289"/>
            <a:chOff x="4036321" y="1881678"/>
            <a:chExt cx="2256335" cy="4752289"/>
          </a:xfrm>
        </p:grpSpPr>
        <p:sp>
          <p:nvSpPr>
            <p:cNvPr id="30" name="Rectangle 29"/>
            <p:cNvSpPr/>
            <p:nvPr/>
          </p:nvSpPr>
          <p:spPr>
            <a:xfrm>
              <a:off x="5027820" y="2369383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2"/>
            </p:cNvCxnSpPr>
            <p:nvPr/>
          </p:nvCxnSpPr>
          <p:spPr>
            <a:xfrm>
              <a:off x="5108207" y="2530157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768290" y="3013467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2"/>
            </p:cNvCxnSpPr>
            <p:nvPr/>
          </p:nvCxnSpPr>
          <p:spPr>
            <a:xfrm>
              <a:off x="5848677" y="3174241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 hidden="1"/>
            <p:cNvSpPr/>
            <p:nvPr/>
          </p:nvSpPr>
          <p:spPr>
            <a:xfrm>
              <a:off x="4488070" y="1881678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 hidden="1"/>
            <p:cNvCxnSpPr>
              <a:stCxn id="34" idx="2"/>
            </p:cNvCxnSpPr>
            <p:nvPr/>
          </p:nvCxnSpPr>
          <p:spPr>
            <a:xfrm>
              <a:off x="4568457" y="2042452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07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976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7" name="Picture 16" hidden="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21" y="4173127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8627643" y="1893406"/>
            <a:ext cx="2241687" cy="4740561"/>
            <a:chOff x="8254233" y="1893406"/>
            <a:chExt cx="2241687" cy="4740561"/>
          </a:xfrm>
        </p:grpSpPr>
        <p:sp>
          <p:nvSpPr>
            <p:cNvPr id="37" name="Rectangle 36"/>
            <p:cNvSpPr/>
            <p:nvPr/>
          </p:nvSpPr>
          <p:spPr>
            <a:xfrm>
              <a:off x="9229706" y="2381111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9310093" y="2541885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980224" y="3025195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9" idx="2"/>
            </p:cNvCxnSpPr>
            <p:nvPr/>
          </p:nvCxnSpPr>
          <p:spPr>
            <a:xfrm>
              <a:off x="10060611" y="3185969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 hidden="1"/>
            <p:cNvSpPr/>
            <p:nvPr/>
          </p:nvSpPr>
          <p:spPr>
            <a:xfrm>
              <a:off x="8689956" y="1893406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 hidden="1"/>
            <p:cNvCxnSpPr>
              <a:stCxn id="41" idx="2"/>
            </p:cNvCxnSpPr>
            <p:nvPr/>
          </p:nvCxnSpPr>
          <p:spPr>
            <a:xfrm>
              <a:off x="8770343" y="2054180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471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240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9" name="Picture 18" hidden="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233" y="4157548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88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4971" y="2354366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4391" y="2037813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354" y="2152113"/>
            <a:ext cx="672564" cy="20125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8046" y="2650125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foregroundMark x1="77863" y1="54315" x2="77863" y2="54315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4809" y1="48731" x2="74809" y2="48731"/>
                        <a14:backgroundMark x1="25954" y1="48985" x2="25954" y2="48985"/>
                        <a14:backgroundMark x1="25954" y1="53553" x2="25954" y2="53553"/>
                        <a14:backgroundMark x1="74046" y1="53046" x2="74046" y2="53046"/>
                        <a14:backgroundMark x1="74046" y1="57868" x2="74046" y2="57868"/>
                        <a14:backgroundMark x1="74046" y1="56345" x2="74046" y2="56345"/>
                        <a14:backgroundMark x1="70992" y1="30203" x2="70992" y2="3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618" y="2489624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Cube 1"/>
          <p:cNvSpPr/>
          <p:nvPr/>
        </p:nvSpPr>
        <p:spPr>
          <a:xfrm>
            <a:off x="1615155" y="2029764"/>
            <a:ext cx="4161802" cy="1037522"/>
          </a:xfrm>
          <a:prstGeom prst="cube">
            <a:avLst>
              <a:gd name="adj" fmla="val 46083"/>
            </a:avLst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5154" y="2508674"/>
            <a:ext cx="1" cy="558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15154" y="2028290"/>
            <a:ext cx="475182" cy="480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19919" y="2508674"/>
            <a:ext cx="3670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32830" y="15616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1479" y="2611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095" y="189416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5812" y="1839540"/>
            <a:ext cx="2020033" cy="1544889"/>
            <a:chOff x="6772274" y="1028700"/>
            <a:chExt cx="2020033" cy="15448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/>
                <p14:cNvContentPartPr/>
                <p14:nvPr/>
              </p14:nvContentPartPr>
              <p14:xfrm>
                <a:off x="8328069" y="1671599"/>
                <a:ext cx="391047" cy="29011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186" y="1656141"/>
                  <a:ext cx="419133" cy="3217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oup 40"/>
            <p:cNvGrpSpPr/>
            <p:nvPr/>
          </p:nvGrpSpPr>
          <p:grpSpPr>
            <a:xfrm rot="21148218" flipH="1">
              <a:off x="6772274" y="1028700"/>
              <a:ext cx="1698079" cy="789469"/>
              <a:chOff x="7327900" y="1028700"/>
              <a:chExt cx="2930524" cy="1362456"/>
            </a:xfrm>
          </p:grpSpPr>
          <p:sp>
            <p:nvSpPr>
              <p:cNvPr id="42" name="Freeform: Shape 41"/>
              <p:cNvSpPr/>
              <p:nvPr/>
            </p:nvSpPr>
            <p:spPr>
              <a:xfrm>
                <a:off x="7327900" y="1028700"/>
                <a:ext cx="2286000" cy="1362456"/>
              </a:xfrm>
              <a:custGeom>
                <a:avLst/>
                <a:gdLst>
                  <a:gd name="connsiteX0" fmla="*/ 228594 w 2870200"/>
                  <a:gd name="connsiteY0" fmla="*/ 0 h 1362456"/>
                  <a:gd name="connsiteX1" fmla="*/ 901700 w 2870200"/>
                  <a:gd name="connsiteY1" fmla="*/ 0 h 1362456"/>
                  <a:gd name="connsiteX2" fmla="*/ 2565406 w 2870200"/>
                  <a:gd name="connsiteY2" fmla="*/ 0 h 1362456"/>
                  <a:gd name="connsiteX3" fmla="*/ 2870200 w 2870200"/>
                  <a:gd name="connsiteY3" fmla="*/ 0 h 1362456"/>
                  <a:gd name="connsiteX4" fmla="*/ 2870200 w 2870200"/>
                  <a:gd name="connsiteY4" fmla="*/ 1362456 h 1362456"/>
                  <a:gd name="connsiteX5" fmla="*/ 901700 w 2870200"/>
                  <a:gd name="connsiteY5" fmla="*/ 1362456 h 1362456"/>
                  <a:gd name="connsiteX6" fmla="*/ 901700 w 2870200"/>
                  <a:gd name="connsiteY6" fmla="*/ 1358900 h 1362456"/>
                  <a:gd name="connsiteX7" fmla="*/ 228594 w 2870200"/>
                  <a:gd name="connsiteY7" fmla="*/ 1358900 h 1362456"/>
                  <a:gd name="connsiteX8" fmla="*/ 0 w 2870200"/>
                  <a:gd name="connsiteY8" fmla="*/ 1130306 h 1362456"/>
                  <a:gd name="connsiteX9" fmla="*/ 0 w 2870200"/>
                  <a:gd name="connsiteY9" fmla="*/ 228594 h 1362456"/>
                  <a:gd name="connsiteX10" fmla="*/ 228594 w 2870200"/>
                  <a:gd name="connsiteY10" fmla="*/ 0 h 136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0200" h="1362456">
                    <a:moveTo>
                      <a:pt x="228594" y="0"/>
                    </a:moveTo>
                    <a:lnTo>
                      <a:pt x="901700" y="0"/>
                    </a:lnTo>
                    <a:lnTo>
                      <a:pt x="2565406" y="0"/>
                    </a:lnTo>
                    <a:lnTo>
                      <a:pt x="2870200" y="0"/>
                    </a:lnTo>
                    <a:lnTo>
                      <a:pt x="2870200" y="1362456"/>
                    </a:lnTo>
                    <a:lnTo>
                      <a:pt x="901700" y="1362456"/>
                    </a:lnTo>
                    <a:lnTo>
                      <a:pt x="901700" y="1358900"/>
                    </a:lnTo>
                    <a:lnTo>
                      <a:pt x="228594" y="1358900"/>
                    </a:lnTo>
                    <a:cubicBezTo>
                      <a:pt x="102345" y="1358900"/>
                      <a:pt x="0" y="1256555"/>
                      <a:pt x="0" y="1130306"/>
                    </a:cubicBezTo>
                    <a:lnTo>
                      <a:pt x="0" y="228594"/>
                    </a:lnTo>
                    <a:cubicBezTo>
                      <a:pt x="0" y="102345"/>
                      <a:pt x="102345" y="0"/>
                      <a:pt x="22859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613900" y="1240028"/>
                <a:ext cx="241300" cy="939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855199" y="1338453"/>
                <a:ext cx="403225" cy="742950"/>
              </a:xfrm>
              <a:prstGeom prst="rect">
                <a:avLst/>
              </a:prstGeom>
              <a:solidFill>
                <a:srgbClr val="4C4C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7553326" y="1243204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7553326" y="1447991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553326" y="1652778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H="1">
              <a:off x="7936828" y="2161979"/>
              <a:ext cx="717498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3840000" flipH="1">
              <a:off x="7534552" y="1935664"/>
              <a:ext cx="582829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 flipH="1">
              <a:off x="8654327" y="1880837"/>
              <a:ext cx="137980" cy="692752"/>
            </a:xfrm>
            <a:custGeom>
              <a:avLst/>
              <a:gdLst>
                <a:gd name="connsiteX0" fmla="*/ 0 w 280987"/>
                <a:gd name="connsiteY0" fmla="*/ 0 h 1195543"/>
                <a:gd name="connsiteX1" fmla="*/ 98425 w 280987"/>
                <a:gd name="connsiteY1" fmla="*/ 0 h 1195543"/>
                <a:gd name="connsiteX2" fmla="*/ 244474 w 280987"/>
                <a:gd name="connsiteY2" fmla="*/ 0 h 1195543"/>
                <a:gd name="connsiteX3" fmla="*/ 247650 w 280987"/>
                <a:gd name="connsiteY3" fmla="*/ 0 h 1195543"/>
                <a:gd name="connsiteX4" fmla="*/ 247650 w 280987"/>
                <a:gd name="connsiteY4" fmla="*/ 1316 h 1195543"/>
                <a:gd name="connsiteX5" fmla="*/ 270293 w 280987"/>
                <a:gd name="connsiteY5" fmla="*/ 10694 h 1195543"/>
                <a:gd name="connsiteX6" fmla="*/ 280987 w 280987"/>
                <a:gd name="connsiteY6" fmla="*/ 36513 h 1195543"/>
                <a:gd name="connsiteX7" fmla="*/ 280987 w 280987"/>
                <a:gd name="connsiteY7" fmla="*/ 1159030 h 1195543"/>
                <a:gd name="connsiteX8" fmla="*/ 270293 w 280987"/>
                <a:gd name="connsiteY8" fmla="*/ 1184849 h 1195543"/>
                <a:gd name="connsiteX9" fmla="*/ 247650 w 280987"/>
                <a:gd name="connsiteY9" fmla="*/ 1194228 h 1195543"/>
                <a:gd name="connsiteX10" fmla="*/ 247650 w 280987"/>
                <a:gd name="connsiteY10" fmla="*/ 1195543 h 1195543"/>
                <a:gd name="connsiteX11" fmla="*/ 244474 w 280987"/>
                <a:gd name="connsiteY11" fmla="*/ 1195543 h 1195543"/>
                <a:gd name="connsiteX12" fmla="*/ 98425 w 280987"/>
                <a:gd name="connsiteY12" fmla="*/ 1195543 h 1195543"/>
                <a:gd name="connsiteX13" fmla="*/ 0 w 280987"/>
                <a:gd name="connsiteY13" fmla="*/ 1195543 h 11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987" h="1195543">
                  <a:moveTo>
                    <a:pt x="0" y="0"/>
                  </a:moveTo>
                  <a:lnTo>
                    <a:pt x="98425" y="0"/>
                  </a:lnTo>
                  <a:lnTo>
                    <a:pt x="244474" y="0"/>
                  </a:lnTo>
                  <a:lnTo>
                    <a:pt x="247650" y="0"/>
                  </a:lnTo>
                  <a:lnTo>
                    <a:pt x="247650" y="1316"/>
                  </a:lnTo>
                  <a:lnTo>
                    <a:pt x="270293" y="10694"/>
                  </a:lnTo>
                  <a:cubicBezTo>
                    <a:pt x="276901" y="17302"/>
                    <a:pt x="280987" y="26430"/>
                    <a:pt x="280987" y="36513"/>
                  </a:cubicBezTo>
                  <a:lnTo>
                    <a:pt x="280987" y="1159030"/>
                  </a:lnTo>
                  <a:cubicBezTo>
                    <a:pt x="280987" y="1169113"/>
                    <a:pt x="276901" y="1178241"/>
                    <a:pt x="270293" y="1184849"/>
                  </a:cubicBezTo>
                  <a:lnTo>
                    <a:pt x="247650" y="1194228"/>
                  </a:lnTo>
                  <a:lnTo>
                    <a:pt x="247650" y="1195543"/>
                  </a:lnTo>
                  <a:lnTo>
                    <a:pt x="244474" y="1195543"/>
                  </a:lnTo>
                  <a:lnTo>
                    <a:pt x="98425" y="1195543"/>
                  </a:lnTo>
                  <a:lnTo>
                    <a:pt x="0" y="11955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 flipH="1">
              <a:off x="7787809" y="2077351"/>
              <a:ext cx="286999" cy="292519"/>
              <a:chOff x="7486651" y="4200525"/>
              <a:chExt cx="495300" cy="50482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486651" y="4200525"/>
                <a:ext cx="495300" cy="50482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588856" y="4304695"/>
                <a:ext cx="290890" cy="2964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H="1">
              <a:off x="7537223" y="1599849"/>
              <a:ext cx="347711" cy="347711"/>
              <a:chOff x="5600700" y="4229100"/>
              <a:chExt cx="600075" cy="60007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600700" y="4229100"/>
                <a:ext cx="600075" cy="6000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24525" y="4352925"/>
                <a:ext cx="352425" cy="3524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>
            <a:off x="5647174" y="4564318"/>
            <a:ext cx="391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3798" y="4724819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Standoff distance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19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2206</TotalTime>
  <Words>638</Words>
  <Application>Microsoft Office PowerPoint</Application>
  <PresentationFormat>Widescreen</PresentationFormat>
  <Paragraphs>91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121</cp:revision>
  <dcterms:created xsi:type="dcterms:W3CDTF">2016-11-16T03:12:58Z</dcterms:created>
  <dcterms:modified xsi:type="dcterms:W3CDTF">2016-11-26T05:48:29Z</dcterms:modified>
</cp:coreProperties>
</file>